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591" r:id="rId2"/>
    <p:sldId id="568" r:id="rId3"/>
    <p:sldId id="581" r:id="rId4"/>
    <p:sldId id="606" r:id="rId5"/>
    <p:sldId id="582" r:id="rId6"/>
    <p:sldId id="589" r:id="rId7"/>
    <p:sldId id="539" r:id="rId8"/>
    <p:sldId id="579" r:id="rId9"/>
    <p:sldId id="580" r:id="rId10"/>
    <p:sldId id="585" r:id="rId11"/>
    <p:sldId id="587" r:id="rId12"/>
    <p:sldId id="590" r:id="rId13"/>
    <p:sldId id="592" r:id="rId14"/>
    <p:sldId id="593" r:id="rId15"/>
    <p:sldId id="584" r:id="rId16"/>
    <p:sldId id="521" r:id="rId17"/>
    <p:sldId id="594" r:id="rId18"/>
    <p:sldId id="586" r:id="rId19"/>
    <p:sldId id="596" r:id="rId20"/>
    <p:sldId id="599" r:id="rId21"/>
    <p:sldId id="597" r:id="rId22"/>
    <p:sldId id="600" r:id="rId23"/>
    <p:sldId id="601" r:id="rId24"/>
    <p:sldId id="595" r:id="rId25"/>
    <p:sldId id="598" r:id="rId26"/>
    <p:sldId id="602" r:id="rId27"/>
    <p:sldId id="603" r:id="rId28"/>
    <p:sldId id="588" r:id="rId29"/>
    <p:sldId id="604" r:id="rId30"/>
    <p:sldId id="605" r:id="rId31"/>
    <p:sldId id="260" r:id="rId32"/>
  </p:sldIdLst>
  <p:sldSz cx="12188825" cy="6858000"/>
  <p:notesSz cx="7010400" cy="9296400"/>
  <p:embeddedFontLst>
    <p:embeddedFont>
      <p:font typeface="AU Passata Light" panose="020B0303030902030804" pitchFamily="34" charset="0"/>
      <p:regular r:id="rId35"/>
      <p:bold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  <p:embeddedFont>
      <p:font typeface="Wingdings 3" panose="05040102010807070707" pitchFamily="18" charset="2"/>
      <p:regular r:id="rId41"/>
    </p:embeddedFont>
    <p:embeddedFont>
      <p:font typeface="AU Passata" panose="020B0503030502030804" pitchFamily="34" charset="0"/>
      <p:regular r:id="rId42"/>
      <p:bold r:id="rId43"/>
    </p:embeddedFont>
    <p:embeddedFont>
      <p:font typeface="AU Peto" panose="040C0B07020602020301" pitchFamily="82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05049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3457" autoAdjust="0"/>
  </p:normalViewPr>
  <p:slideViewPr>
    <p:cSldViewPr snapToObjects="1" showGuides="1">
      <p:cViewPr varScale="1">
        <p:scale>
          <a:sx n="85" d="100"/>
          <a:sy n="85" d="100"/>
        </p:scale>
        <p:origin x="59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32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92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400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740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STTMALST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 STTMALST</a:t>
            </a: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28/11/2022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openxmlformats.org/officeDocument/2006/relationships/image" Target="../media/image36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8856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26" y="1134913"/>
            <a:ext cx="4892774" cy="48927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58708" y="6597352"/>
            <a:ext cx="33344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</a:t>
            </a:r>
            <a:r>
              <a:rPr lang="da-DK" sz="800" dirty="0" smtClean="0"/>
              <a:t>arxiv.org/ftp/arxiv/papers/1812/1812.07715.pdf</a:t>
            </a:r>
            <a:endParaRPr lang="da-DK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120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758708" y="6597352"/>
            <a:ext cx="33344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</a:t>
            </a:r>
            <a:r>
              <a:rPr lang="da-DK" sz="800" dirty="0" smtClean="0"/>
              <a:t>arxiv.org/ftp/arxiv/papers/1812/1812.07715.pdf</a:t>
            </a:r>
            <a:endParaRPr lang="da-DK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071" t="7022" r="8974"/>
          <a:stretch/>
        </p:blipFill>
        <p:spPr>
          <a:xfrm>
            <a:off x="283967" y="1916832"/>
            <a:ext cx="6848261" cy="3440225"/>
          </a:xfrm>
          <a:prstGeom prst="rect">
            <a:avLst/>
          </a:prstGeom>
        </p:spPr>
      </p:pic>
      <p:pic>
        <p:nvPicPr>
          <p:cNvPr id="5122" name="Picture 2" descr="latent_space_a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81" y="2177663"/>
            <a:ext cx="3273601" cy="26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18548" y="4686758"/>
            <a:ext cx="4870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+mj-lt"/>
              </a:rPr>
              <a:t>A typical latent space of an </a:t>
            </a:r>
            <a:r>
              <a:rPr lang="en-US" sz="1600" dirty="0" err="1">
                <a:latin typeface="+mj-lt"/>
              </a:rPr>
              <a:t>autoencoder</a:t>
            </a:r>
            <a:r>
              <a:rPr lang="en-US" sz="1600" dirty="0">
                <a:latin typeface="+mj-lt"/>
              </a:rPr>
              <a:t> on MNIST.</a:t>
            </a:r>
            <a:endParaRPr lang="da-DK" sz="1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AUTOENCODER LATENT SPACE</a:t>
            </a:r>
            <a:endParaRPr lang="da-DK" sz="28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86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758708" y="6597352"/>
            <a:ext cx="33344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</a:t>
            </a:r>
            <a:r>
              <a:rPr lang="da-DK" sz="800" dirty="0" smtClean="0"/>
              <a:t>arxiv.org/ftp/arxiv/papers/1812/1812.07715.pdf</a:t>
            </a:r>
            <a:endParaRPr lang="da-DK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AUTOENCODERS</a:t>
            </a:r>
            <a:endParaRPr lang="da-DK" sz="2800" b="1" dirty="0">
              <a:latin typeface="+mn-lt"/>
            </a:endParaRPr>
          </a:p>
        </p:txBody>
      </p:sp>
      <p:pic>
        <p:nvPicPr>
          <p:cNvPr id="8" name="Picture 2" descr="ae flow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70" y="2348880"/>
            <a:ext cx="9702885" cy="261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510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758708" y="6597352"/>
            <a:ext cx="33344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</a:t>
            </a:r>
            <a:r>
              <a:rPr lang="da-DK" sz="800" dirty="0" smtClean="0"/>
              <a:t>arxiv.org/ftp/arxiv/papers/1812/1812.07715.pdf</a:t>
            </a:r>
            <a:endParaRPr lang="da-DK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AUTOENCODER DENOISING</a:t>
            </a:r>
            <a:endParaRPr lang="da-DK" sz="2800" b="1" dirty="0">
              <a:latin typeface="+mn-lt"/>
            </a:endParaRPr>
          </a:p>
        </p:txBody>
      </p:sp>
      <p:pic>
        <p:nvPicPr>
          <p:cNvPr id="6" name="Picture 6" descr="Autoenco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32" y="2276872"/>
            <a:ext cx="8303055" cy="322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4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3074" name="Picture 2" descr="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49" y="1988840"/>
            <a:ext cx="1003712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AUTOENCODERS</a:t>
            </a:r>
            <a:endParaRPr lang="da-DK" sz="28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104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7174532" y="659735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https://www.alanzucconi.com/2018/03/14/understanding-the-technology-behind-deepfakes/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568" y="1383977"/>
            <a:ext cx="8820150" cy="4810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AUTOENCODERS</a:t>
            </a:r>
            <a:endParaRPr lang="da-DK" sz="28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95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AUTOENCODERS</a:t>
            </a:r>
            <a:endParaRPr lang="da-DK" sz="2800" b="1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10636" y="6642556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>
                <a:solidFill>
                  <a:srgbClr val="000000"/>
                </a:solidFill>
              </a:rPr>
              <a:t>https://lilianweng.github.io/lil-log/2018/08/12/from-autoencoder-to-beta-vae.html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30" y="1548710"/>
            <a:ext cx="9262765" cy="4802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5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VARIATIONAL AUTOENCODERS</a:t>
            </a:r>
            <a:endParaRPr lang="da-DK" sz="2800" b="1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10636" y="6642556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>
                <a:solidFill>
                  <a:srgbClr val="000000"/>
                </a:solidFill>
              </a:rPr>
              <a:t>https://lilianweng.github.io/lil-log/2018/08/12/from-autoencoder-to-beta-vae.html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1765042"/>
            <a:ext cx="9393279" cy="4472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515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518348" y="6642556"/>
            <a:ext cx="66247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https://www.researchgate.net/publication/331435145_Deep_learning_in_bioinformatics_introduction_application_and_perspective_in_big_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1391449"/>
            <a:ext cx="6938159" cy="4840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07" y="2348880"/>
            <a:ext cx="5651320" cy="1224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VARIATIONAL AUTOENCODERS</a:t>
            </a:r>
            <a:endParaRPr lang="da-DK" sz="28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2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334772" y="6642556"/>
            <a:ext cx="28083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https://blog.keras.io/building-autoencoders-in-keras.html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VARIATIONAL AUTOENCODERS WITH KERAS</a:t>
            </a:r>
            <a:endParaRPr lang="da-DK" sz="2800" b="1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1737775"/>
            <a:ext cx="4136504" cy="1501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18" y="3356992"/>
            <a:ext cx="4734393" cy="2672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b="7927"/>
          <a:stretch/>
        </p:blipFill>
        <p:spPr>
          <a:xfrm>
            <a:off x="5947824" y="3273632"/>
            <a:ext cx="5930809" cy="25998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6814492" y="3750365"/>
            <a:ext cx="1440160" cy="206751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55306" y="5882828"/>
            <a:ext cx="23762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Force normal distribution</a:t>
            </a:r>
            <a:endParaRPr lang="da-DK" sz="1600" b="1" dirty="0">
              <a:solidFill>
                <a:srgbClr val="FF0000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5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05780" y="2996424"/>
            <a:ext cx="5112568" cy="1994392"/>
          </a:xfrm>
        </p:spPr>
        <p:txBody>
          <a:bodyPr/>
          <a:lstStyle/>
          <a:p>
            <a:pPr algn="ctr"/>
            <a:r>
              <a:rPr lang="en-US" altLang="en-US" sz="4800" dirty="0" smtClean="0">
                <a:latin typeface="+mj-lt"/>
              </a:rPr>
              <a:t>UNSUPERVISED</a:t>
            </a:r>
            <a:br>
              <a:rPr lang="en-US" altLang="en-US" sz="4800" dirty="0" smtClean="0">
                <a:latin typeface="+mj-lt"/>
              </a:rPr>
            </a:br>
            <a:r>
              <a:rPr lang="en-US" altLang="en-US" sz="4800" dirty="0" smtClean="0">
                <a:latin typeface="+mj-lt"/>
              </a:rPr>
              <a:t>GENERATIVE</a:t>
            </a:r>
            <a:br>
              <a:rPr lang="en-US" altLang="en-US" sz="4800" dirty="0" smtClean="0">
                <a:latin typeface="+mj-lt"/>
              </a:rPr>
            </a:br>
            <a:r>
              <a:rPr lang="en-US" altLang="en-US" sz="4800" dirty="0" smtClean="0">
                <a:latin typeface="+mj-lt"/>
              </a:rPr>
              <a:t>AUTOENCODERS</a:t>
            </a:r>
            <a:endParaRPr lang="en-US" altLang="en-US" sz="48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380" y="2636912"/>
            <a:ext cx="5866503" cy="2592288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56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334772" y="6642556"/>
            <a:ext cx="28083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https://blog.keras.io/building-autoencoders-in-keras.html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VARIATIONAL AUTOENCODERS WITH KERAS</a:t>
            </a:r>
            <a:endParaRPr lang="da-DK" sz="2800" b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1989580"/>
            <a:ext cx="5160039" cy="30243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87" y="1737775"/>
            <a:ext cx="6117593" cy="2627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916" y="4437112"/>
            <a:ext cx="4672955" cy="19930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13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334772" y="6642556"/>
            <a:ext cx="28083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https://blog.keras.io/building-autoencoders-in-keras.html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VARIATIONAL AUTOENCODERS</a:t>
            </a:r>
            <a:r>
              <a:rPr lang="en-US" sz="2800" b="1" dirty="0"/>
              <a:t> WITH KERAS</a:t>
            </a:r>
            <a:endParaRPr lang="da-DK" sz="2800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61" y="2204864"/>
            <a:ext cx="3478353" cy="27363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9812"/>
          <a:stretch/>
        </p:blipFill>
        <p:spPr>
          <a:xfrm>
            <a:off x="693812" y="1844825"/>
            <a:ext cx="6496050" cy="2448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32" y="4653136"/>
            <a:ext cx="4795242" cy="1824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880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334772" y="6642556"/>
            <a:ext cx="28083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https://blog.keras.io/building-autoencoders-in-keras.html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VARIATIONAL AUTOENCODERS</a:t>
            </a:r>
            <a:r>
              <a:rPr lang="en-US" sz="2800" b="1" dirty="0"/>
              <a:t> WITH KERAS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04" y="1748052"/>
            <a:ext cx="3919990" cy="2355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90188" b="1855"/>
          <a:stretch/>
        </p:blipFill>
        <p:spPr>
          <a:xfrm>
            <a:off x="621804" y="1716548"/>
            <a:ext cx="6496050" cy="2160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74" y="1976228"/>
            <a:ext cx="5886451" cy="3333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910" y="4287368"/>
            <a:ext cx="4698084" cy="18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34172" y="3447882"/>
            <a:ext cx="23762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Force normal distribution</a:t>
            </a:r>
            <a:endParaRPr lang="da-DK" sz="1600" b="1" dirty="0">
              <a:solidFill>
                <a:srgbClr val="FF0000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68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334772" y="6642556"/>
            <a:ext cx="28083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https://blog.keras.io/building-autoencoders-in-keras.html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VARIATIONAL AUTOENCODERS</a:t>
            </a:r>
            <a:r>
              <a:rPr lang="en-US" sz="2800" b="1" dirty="0"/>
              <a:t> WITH KERAS</a:t>
            </a:r>
            <a:endParaRPr lang="da-DK" sz="2800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1700808"/>
            <a:ext cx="8048625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08" y="2636912"/>
            <a:ext cx="5676900" cy="201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9484" r="13104" b="5552"/>
          <a:stretch/>
        </p:blipFill>
        <p:spPr>
          <a:xfrm>
            <a:off x="6886500" y="2533018"/>
            <a:ext cx="4143735" cy="36464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61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451" y="150131"/>
            <a:ext cx="4807471" cy="12915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334772" y="6642556"/>
            <a:ext cx="28083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https://blog.keras.io/building-autoencoders-in-keras.html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VARIATIONAL AUTOENCODERS</a:t>
            </a:r>
            <a:r>
              <a:rPr lang="en-US" sz="2800" b="1" dirty="0"/>
              <a:t> WITH KERAS</a:t>
            </a:r>
            <a:endParaRPr lang="da-DK" sz="2800" b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84" y="1528616"/>
            <a:ext cx="4797152" cy="47971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9484" r="13104" b="5552"/>
          <a:stretch/>
        </p:blipFill>
        <p:spPr>
          <a:xfrm>
            <a:off x="837828" y="1988840"/>
            <a:ext cx="4719799" cy="415342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1239494" y="2132856"/>
            <a:ext cx="2478654" cy="25202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856118" y="2101510"/>
            <a:ext cx="3630782" cy="36317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34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334772" y="6642556"/>
            <a:ext cx="28083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https://blog.keras.io/building-autoencoders-in-keras.html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VARIATIONAL AUTOENCODERS </a:t>
            </a:r>
            <a:r>
              <a:rPr lang="en-US" sz="2800" b="1" dirty="0"/>
              <a:t>WITH KERAS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" t="10414" r="14670" b="6282"/>
          <a:stretch/>
        </p:blipFill>
        <p:spPr>
          <a:xfrm>
            <a:off x="983703" y="2145601"/>
            <a:ext cx="4464496" cy="3968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t="11413" r="9265" b="7076"/>
          <a:stretch/>
        </p:blipFill>
        <p:spPr>
          <a:xfrm>
            <a:off x="6166420" y="2202126"/>
            <a:ext cx="3960440" cy="3882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660" y="107033"/>
            <a:ext cx="3712012" cy="209509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H="1">
            <a:off x="10774933" y="1870048"/>
            <a:ext cx="576063" cy="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08600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334772" y="6642556"/>
            <a:ext cx="28083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https://arxiv.org/pdf/1804.04488.pdf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AUTOENCODER ANOMALI DETECTION</a:t>
            </a:r>
            <a:endParaRPr lang="da-DK" sz="2800" b="1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1916832"/>
            <a:ext cx="9272537" cy="38148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69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334772" y="6642556"/>
            <a:ext cx="28083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https://arxiv.org/pdf/1804.04488.pdf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AUTOENCODER ANOMALI DETECTION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2" y="1688105"/>
            <a:ext cx="7766936" cy="4464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00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5060" y="6642556"/>
            <a:ext cx="815376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https://m.techxplore.com/news/2019-10-neural-network-reconstructs-human-thoughts.html?fbclid=IwAR3isTrSw3PkLAce1N40l4Ui0caVC_iIp_um5sL-B-2MkofHKpGrA3xPGak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03" y="1666538"/>
            <a:ext cx="4205576" cy="4505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235" y="3140968"/>
            <a:ext cx="6408712" cy="2848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AUTOENCODERS CRITICAL CASE STUDY</a:t>
            </a:r>
            <a:endParaRPr lang="da-DK" sz="28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990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DOES THE BRAIN DO IT?</a:t>
            </a:r>
            <a:endParaRPr lang="da-DK" sz="2800" b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13350" b="13061"/>
          <a:stretch/>
        </p:blipFill>
        <p:spPr>
          <a:xfrm>
            <a:off x="5158308" y="908720"/>
            <a:ext cx="4248472" cy="49685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101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UNSUPERVISED LEARNING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527" y="1196752"/>
            <a:ext cx="10220325" cy="4521366"/>
          </a:xfrm>
        </p:spPr>
        <p:txBody>
          <a:bodyPr/>
          <a:lstStyle/>
          <a:p>
            <a:r>
              <a:rPr lang="en-US" sz="2400" b="1" dirty="0" smtClean="0"/>
              <a:t>DOES THE BRAIN DO IT, AND IF SO HOW?</a:t>
            </a:r>
            <a:endParaRPr lang="en-US" sz="24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1" y="1689558"/>
            <a:ext cx="5112568" cy="5120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663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DOES THE BRAIN DO IT?</a:t>
            </a:r>
            <a:endParaRPr lang="da-DK" sz="28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6" y="980728"/>
            <a:ext cx="4659692" cy="58207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03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UNSUPERVISED LEARNING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527" y="1196752"/>
            <a:ext cx="10220325" cy="4521366"/>
          </a:xfrm>
        </p:spPr>
        <p:txBody>
          <a:bodyPr/>
          <a:lstStyle/>
          <a:p>
            <a:r>
              <a:rPr lang="en-US" sz="2400" b="1" dirty="0" smtClean="0"/>
              <a:t>DOES THE BRAIN DO IT, AND IF SO HOW?</a:t>
            </a:r>
            <a:endParaRPr lang="en-US" sz="24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27DED-0C62-41D2-B836-92324930C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39"/>
          <a:stretch/>
        </p:blipFill>
        <p:spPr>
          <a:xfrm>
            <a:off x="2311317" y="1916832"/>
            <a:ext cx="8175583" cy="432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7D07B-2262-446C-AC1D-FEAFB21F5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84806"/>
          <a:stretch/>
        </p:blipFill>
        <p:spPr>
          <a:xfrm>
            <a:off x="3300358" y="1380755"/>
            <a:ext cx="8004626" cy="75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6620" y="6051147"/>
            <a:ext cx="2986200" cy="204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00" dirty="0" smtClean="0">
                <a:latin typeface="+mn-lt"/>
              </a:rPr>
              <a:t>Obs. Bad computational metaphor </a:t>
            </a:r>
            <a:endParaRPr lang="da-DK" sz="14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493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32A13-E6D5-4F5F-9151-F78E04EE0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2" t="13222" b="16660"/>
          <a:stretch/>
        </p:blipFill>
        <p:spPr>
          <a:xfrm>
            <a:off x="2566020" y="1942985"/>
            <a:ext cx="8024078" cy="4393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094FB5-8BB4-49F9-907A-22EEECBCC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84806"/>
          <a:stretch/>
        </p:blipFill>
        <p:spPr>
          <a:xfrm>
            <a:off x="3023154" y="1350910"/>
            <a:ext cx="8004626" cy="752101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527" y="1196752"/>
            <a:ext cx="10220325" cy="4521366"/>
          </a:xfrm>
        </p:spPr>
        <p:txBody>
          <a:bodyPr/>
          <a:lstStyle/>
          <a:p>
            <a:r>
              <a:rPr lang="en-US" sz="2400" b="1" dirty="0" smtClean="0"/>
              <a:t>DOES THE BRAIN DO IT, AND IF SO HOW?</a:t>
            </a:r>
            <a:endParaRPr lang="en-US" sz="24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86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1026" name="Picture 2" descr="Image result for annealing gradient desc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96" y="1805219"/>
            <a:ext cx="4536504" cy="259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349C94D-BF54-4958-A9C0-CAEA23C8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527" y="1196752"/>
            <a:ext cx="10220325" cy="4521366"/>
          </a:xfrm>
        </p:spPr>
        <p:txBody>
          <a:bodyPr/>
          <a:lstStyle/>
          <a:p>
            <a:r>
              <a:rPr lang="en-US" sz="2400" b="1" dirty="0" smtClean="0"/>
              <a:t>DOES THE BRAIN DO IT, AND IF SO HOW?</a:t>
            </a:r>
            <a:endParaRPr lang="en-US" sz="24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32A13-E6D5-4F5F-9151-F78E04EE0B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12" t="54172" b="16660"/>
          <a:stretch/>
        </p:blipFill>
        <p:spPr>
          <a:xfrm>
            <a:off x="2566020" y="4509120"/>
            <a:ext cx="8024078" cy="18278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182644" y="6519259"/>
            <a:ext cx="3689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 smtClean="0"/>
              <a:t>OBS. Simulated annealing is intractable</a:t>
            </a:r>
            <a:endParaRPr 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9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89757" y="2204864"/>
            <a:ext cx="6336704" cy="4018260"/>
          </a:xfrm>
          <a:prstGeom prst="rect">
            <a:avLst/>
          </a:prstGeom>
          <a:solidFill>
            <a:srgbClr val="00000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8C2EAA-E551-4945-BCFA-E66746846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239" y="1625726"/>
            <a:ext cx="6440237" cy="4521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THE HELMHOLTZ MACHINE – WAKE/SLEEP LEARNING </a:t>
            </a:r>
            <a:endParaRPr lang="da-DK" sz="2800" b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467B6-68B8-44D4-88B2-22856A1DF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340" y="2160847"/>
            <a:ext cx="4909287" cy="3672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2C274F-1236-4CA0-B754-08513879C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5784767"/>
            <a:ext cx="1572183" cy="447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62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9" name="Content Placeholder 1">
            <a:extLst>
              <a:ext uri="{FF2B5EF4-FFF2-40B4-BE49-F238E27FC236}">
                <a16:creationId xmlns:a16="http://schemas.microsoft.com/office/drawing/2014/main" id="{012A7B77-EAB0-42C2-9AF4-20B1BADFA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741"/>
          <a:stretch/>
        </p:blipFill>
        <p:spPr>
          <a:xfrm>
            <a:off x="339869" y="1988840"/>
            <a:ext cx="6185597" cy="3945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4D85F-0236-43F4-B8DD-967F753BA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84" y="1916832"/>
            <a:ext cx="4987606" cy="3754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703" y="1154580"/>
            <a:ext cx="10283291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THE HELMHOLTZ MACHINE – WAKE/SLEEP LEARNING </a:t>
            </a:r>
            <a:endParaRPr lang="da-DK" sz="28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390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734295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>
                <a:latin typeface="+mn-lt"/>
              </a:rPr>
              <a:t>OTHER THEORIES</a:t>
            </a:r>
            <a:endParaRPr lang="da-DK" sz="2800" b="1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737775"/>
            <a:ext cx="6192688" cy="4263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620" y="1052736"/>
            <a:ext cx="3114234" cy="52469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60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Custom</PresentationFormat>
  <Paragraphs>88</Paragraphs>
  <Slides>31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AU Passata Light</vt:lpstr>
      <vt:lpstr>Georgia</vt:lpstr>
      <vt:lpstr>Wingdings 3</vt:lpstr>
      <vt:lpstr>AU Passata</vt:lpstr>
      <vt:lpstr>AU Peto</vt:lpstr>
      <vt:lpstr>Arial</vt:lpstr>
      <vt:lpstr>Calibri</vt:lpstr>
      <vt:lpstr>AU 16:9</vt:lpstr>
      <vt:lpstr>PowerPoint Presentation</vt:lpstr>
      <vt:lpstr>UNSUPERVISED GENERATIVE AUTOENCODERS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2022-11-28T12:40:26Z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